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0"/>
  </p:notesMasterIdLst>
  <p:sldIdLst>
    <p:sldId id="256" r:id="rId5"/>
    <p:sldId id="259" r:id="rId6"/>
    <p:sldId id="260" r:id="rId7"/>
    <p:sldId id="277" r:id="rId8"/>
    <p:sldId id="267" r:id="rId9"/>
    <p:sldId id="268" r:id="rId10"/>
    <p:sldId id="273" r:id="rId11"/>
    <p:sldId id="270" r:id="rId12"/>
    <p:sldId id="265" r:id="rId13"/>
    <p:sldId id="271" r:id="rId14"/>
    <p:sldId id="275" r:id="rId15"/>
    <p:sldId id="276" r:id="rId16"/>
    <p:sldId id="258" r:id="rId17"/>
    <p:sldId id="272" r:id="rId18"/>
    <p:sldId id="274" r:id="rId19"/>
  </p:sldIdLst>
  <p:sldSz cx="9144000" cy="6858000" type="screen4x3"/>
  <p:notesSz cx="6853238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702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9600"/>
            <a:ext cx="5481638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2970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8839200"/>
            <a:ext cx="29702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E2D5E38-ADFA-452C-AABD-A549BAA3F2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C22D6-EA70-43A4-A173-50069A027BFA}" type="slidenum">
              <a:rPr lang="en-US"/>
              <a:pPr/>
              <a:t>11</a:t>
            </a:fld>
            <a:endParaRPr 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Young artist and old artist; the two halves of Joyce’s personna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FB15B4-CBE5-49C1-9972-9B448D69A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754716-8F98-4E60-AF68-EF21A946C6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9DE9D4-11CC-4C55-B4A0-DB168C1F6D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A52C2C-E3D7-4806-AFE0-A36B6204E1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A487B9-9EDC-464D-895E-F77386B742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9D0009-8283-45D5-9EA9-8189EB0727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396C86-466E-4B5F-BE72-2F9A9DA10F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657F0B-33E5-4D16-B498-B078DB2FA6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E8CFA1-BF35-4FF5-965E-E433906790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70FAA5-2BDC-4FE6-ADDE-98A1D2B31F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B29660-BD87-4075-A56B-660504ED51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638C8C-F3A1-4996-9B5E-8C56A2119F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081AE8-5347-4312-A2FA-5AF68D0771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CC57750-7D37-417B-8812-67E86690840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James Joyce and Modern Fiction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/>
              <a:t>Dr. Alan Haffa</a:t>
            </a:r>
          </a:p>
          <a:p>
            <a:r>
              <a:rPr lang="en-US"/>
              <a:t>Please Silence Cell Phones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Ulysses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/>
              <a:t>Banned in England, Ireland and the US; 1933 ruling by a Federal judge found the </a:t>
            </a:r>
            <a:r>
              <a:rPr lang="en-US" dirty="0" smtClean="0"/>
              <a:t>book’s </a:t>
            </a:r>
            <a:r>
              <a:rPr lang="en-US" dirty="0"/>
              <a:t>language was justified artistically</a:t>
            </a:r>
          </a:p>
          <a:p>
            <a:r>
              <a:rPr lang="en-US" dirty="0"/>
              <a:t>Loosely structured on 18 episodes from Homer’s </a:t>
            </a:r>
            <a:r>
              <a:rPr lang="en-US" i="1" dirty="0"/>
              <a:t>Odyssey</a:t>
            </a:r>
            <a:r>
              <a:rPr lang="en-US" dirty="0"/>
              <a:t>.</a:t>
            </a:r>
          </a:p>
          <a:p>
            <a:r>
              <a:rPr lang="en-US" dirty="0"/>
              <a:t>Each in a different location in Dublin</a:t>
            </a:r>
          </a:p>
          <a:p>
            <a:r>
              <a:rPr lang="en-US" dirty="0"/>
              <a:t>Each parodies a specific writing style; Newspapers; Ladies Journal; Catechism</a:t>
            </a:r>
          </a:p>
          <a:p>
            <a:r>
              <a:rPr lang="en-US" dirty="0"/>
              <a:t>Motif: Body Organ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</a:t>
            </a:r>
            <a:r>
              <a:rPr lang="en-US" i="1"/>
              <a:t>Ulysses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en-US"/>
              <a:t>A day in the life of Leopold Bloom (Ulysses)</a:t>
            </a:r>
          </a:p>
          <a:p>
            <a:r>
              <a:rPr lang="en-US"/>
              <a:t>Goes to pubs, attends a funeral, goes to the newspaper to solicit an ad, goes to the post office, finds a letter from his wife’s lover, sends a letter to his erotic correspondent, lunch, sees a woman in a park expose herself, goes to a brothel, comes home and goes to bed with his wife</a:t>
            </a:r>
          </a:p>
          <a:p>
            <a:r>
              <a:rPr lang="en-US"/>
              <a:t>Stephen Daedalus, a teacher, is Telemachus, in search of a father; Bloom a sort of False Father Figure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Homer do for Joyce?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Joyce on his Homeric borrowing: “a way of controlling, of ordering, of giving a shape and significance to the immense panorama of futility and anarchy which is contemporary history”</a:t>
            </a:r>
          </a:p>
          <a:p>
            <a:r>
              <a:rPr lang="en-US"/>
              <a:t>Mock Epic novel; Joyce both parodies and yet acknowledges the greatness of Homer</a:t>
            </a:r>
          </a:p>
          <a:p>
            <a:r>
              <a:rPr lang="en-US"/>
              <a:t>The contrast of the two is the means of conveying the Modern aesthetic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Fínnegans Wake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/>
              <a:t>Appeared in installments between 1928-1939</a:t>
            </a:r>
          </a:p>
          <a:p>
            <a:r>
              <a:rPr lang="en-US"/>
              <a:t>Early drafts were first done in the early 1920s</a:t>
            </a:r>
          </a:p>
          <a:p>
            <a:r>
              <a:rPr lang="en-US"/>
              <a:t>Subsequent drafts become more and more lyrical and allusive and less and less narrative</a:t>
            </a:r>
          </a:p>
          <a:p>
            <a:r>
              <a:rPr lang="en-US"/>
              <a:t>Time and Place do not play a structural role</a:t>
            </a:r>
          </a:p>
          <a:p>
            <a:r>
              <a:rPr lang="en-US"/>
              <a:t>Logic and language are not stable, clear systems</a:t>
            </a:r>
          </a:p>
          <a:p>
            <a:r>
              <a:rPr lang="en-US"/>
              <a:t>Layers and layers of meaning and multiplicity of languages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of Wake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/>
              <a:t>Hybrid language of a dozen modern and ancient languages</a:t>
            </a:r>
          </a:p>
          <a:p>
            <a:r>
              <a:rPr lang="en-US"/>
              <a:t>Joyce: “I’d like a language, which is above all languages, a language to which all will do service.  I cannot express myself in English without enclosing myself in a tradition.”</a:t>
            </a:r>
          </a:p>
          <a:p>
            <a:r>
              <a:rPr lang="en-US"/>
              <a:t>Anticipated the literary critical development of Deconstruction by thirty years; the notion that language is always insufficient; emphasis on connotative meaning rather than literal meaning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Psychological and surreal in </a:t>
            </a:r>
            <a:r>
              <a:rPr lang="en-US" i="1" dirty="0"/>
              <a:t>Portrait of an Artist</a:t>
            </a:r>
          </a:p>
          <a:p>
            <a:pPr>
              <a:lnSpc>
                <a:spcPct val="90000"/>
              </a:lnSpc>
            </a:pPr>
            <a:r>
              <a:rPr lang="en-US" dirty="0"/>
              <a:t>Stark realism devoid of authorial commentary or morality in </a:t>
            </a:r>
            <a:r>
              <a:rPr lang="en-US" i="1" dirty="0"/>
              <a:t>Dubliners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i="1" dirty="0"/>
              <a:t>Ulysses</a:t>
            </a:r>
            <a:r>
              <a:rPr lang="en-US" dirty="0"/>
              <a:t> is the ultimate expression of Formalism in literature; Form over Content</a:t>
            </a:r>
          </a:p>
          <a:p>
            <a:pPr>
              <a:lnSpc>
                <a:spcPct val="90000"/>
              </a:lnSpc>
            </a:pPr>
            <a:r>
              <a:rPr lang="en-US" i="1" dirty="0" err="1"/>
              <a:t>Finnegans</a:t>
            </a:r>
            <a:r>
              <a:rPr lang="en-US" i="1" dirty="0"/>
              <a:t> Wake</a:t>
            </a:r>
            <a:r>
              <a:rPr lang="en-US" dirty="0"/>
              <a:t> abandons form and narrative altogether; emphasis upon the word itself and the act of constructing meaning</a:t>
            </a:r>
          </a:p>
          <a:p>
            <a:pPr>
              <a:lnSpc>
                <a:spcPct val="90000"/>
              </a:lnSpc>
            </a:pPr>
            <a:r>
              <a:rPr lang="en-US"/>
              <a:t>Parallels the art of the period in its attempt to do something new, while still being steeped in the traditions of the past.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181600" y="274638"/>
            <a:ext cx="3962400" cy="1782762"/>
          </a:xfrm>
        </p:spPr>
        <p:txBody>
          <a:bodyPr/>
          <a:lstStyle/>
          <a:p>
            <a:r>
              <a:rPr lang="en-US"/>
              <a:t>Biography, 1882-1941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"/>
            <a:ext cx="5029200" cy="6400800"/>
          </a:xfrm>
        </p:spPr>
        <p:txBody>
          <a:bodyPr/>
          <a:lstStyle/>
          <a:p>
            <a:r>
              <a:rPr lang="en-US"/>
              <a:t>Family life and the façade of Middle Class Pretense</a:t>
            </a:r>
          </a:p>
          <a:p>
            <a:r>
              <a:rPr lang="en-US"/>
              <a:t>Jesuit education</a:t>
            </a:r>
          </a:p>
          <a:p>
            <a:r>
              <a:rPr lang="en-US"/>
              <a:t>University College in Dublin</a:t>
            </a:r>
          </a:p>
          <a:p>
            <a:r>
              <a:rPr lang="en-US"/>
              <a:t>Left for Paris in 1902</a:t>
            </a:r>
          </a:p>
          <a:p>
            <a:r>
              <a:rPr lang="en-US"/>
              <a:t>Nora Barnacale; married in 32</a:t>
            </a:r>
          </a:p>
          <a:p>
            <a:r>
              <a:rPr lang="en-US"/>
              <a:t>Lived in Europe as journalist and writer</a:t>
            </a:r>
          </a:p>
        </p:txBody>
      </p:sp>
      <p:pic>
        <p:nvPicPr>
          <p:cNvPr id="8199" name="Picture 7" descr="joyce-0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07013" y="2286000"/>
            <a:ext cx="3836987" cy="4267200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76800" y="228600"/>
            <a:ext cx="4267200" cy="1143000"/>
          </a:xfrm>
        </p:spPr>
        <p:txBody>
          <a:bodyPr/>
          <a:lstStyle/>
          <a:p>
            <a:r>
              <a:rPr lang="en-US" sz="4000"/>
              <a:t>Early 20</a:t>
            </a:r>
            <a:r>
              <a:rPr lang="en-US" sz="4000" baseline="30000"/>
              <a:t>th</a:t>
            </a:r>
            <a:r>
              <a:rPr lang="en-US" sz="4000"/>
              <a:t> Century Ireland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876800" cy="6858000"/>
          </a:xfrm>
        </p:spPr>
        <p:txBody>
          <a:bodyPr/>
          <a:lstStyle/>
          <a:p>
            <a:r>
              <a:rPr lang="en-US"/>
              <a:t>Family, Church and Irish Nationalism: he loves all three but also reacts against them </a:t>
            </a:r>
          </a:p>
          <a:p>
            <a:r>
              <a:rPr lang="en-US"/>
              <a:t>Irish nationalist Charles Stewart Parnell </a:t>
            </a:r>
          </a:p>
          <a:p>
            <a:r>
              <a:rPr lang="en-US"/>
              <a:t>Infidelity and gender tension in the family</a:t>
            </a:r>
          </a:p>
          <a:p>
            <a:r>
              <a:rPr lang="en-US"/>
              <a:t>Catholic Church was suspect in the eyes of nationalists for ‘conspiring with English’</a:t>
            </a:r>
          </a:p>
        </p:txBody>
      </p:sp>
      <p:pic>
        <p:nvPicPr>
          <p:cNvPr id="10245" name="Picture 5" descr="Charles%20Parnell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447800"/>
            <a:ext cx="3268663" cy="54102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24400" y="304800"/>
            <a:ext cx="4419600" cy="1752600"/>
          </a:xfrm>
        </p:spPr>
        <p:txBody>
          <a:bodyPr/>
          <a:lstStyle/>
          <a:p>
            <a:r>
              <a:rPr lang="en-US"/>
              <a:t>Joyce and Modern Art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"/>
            <a:ext cx="4953000" cy="6553200"/>
          </a:xfrm>
        </p:spPr>
        <p:txBody>
          <a:bodyPr/>
          <a:lstStyle/>
          <a:p>
            <a:r>
              <a:rPr lang="en-US" dirty="0"/>
              <a:t>Like Dadaism, the “point” is no longer to “mean” anything precisely; it is the “process” of making meaning that is of interest to Joyce</a:t>
            </a:r>
          </a:p>
          <a:p>
            <a:r>
              <a:rPr lang="en-US" dirty="0"/>
              <a:t>Just as artists are abandoning traditional forms, he is abandoning the structures of literature such as character, plot and setting</a:t>
            </a:r>
          </a:p>
          <a:p>
            <a:endParaRPr 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332038"/>
            <a:ext cx="4038600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/>
              <a:t>Dubliners</a:t>
            </a:r>
            <a:r>
              <a:rPr lang="en-US" dirty="0"/>
              <a:t>: collection of short stories set in </a:t>
            </a:r>
            <a:r>
              <a:rPr lang="en-US" dirty="0" smtClean="0"/>
              <a:t>Dublin; </a:t>
            </a:r>
            <a:r>
              <a:rPr lang="en-US" dirty="0"/>
              <a:t>more narrative than the rest of his work; 1914</a:t>
            </a:r>
          </a:p>
          <a:p>
            <a:pPr>
              <a:lnSpc>
                <a:spcPct val="90000"/>
              </a:lnSpc>
            </a:pPr>
            <a:r>
              <a:rPr lang="en-US" i="1" dirty="0"/>
              <a:t>Portrait of the Artist as a Young Man</a:t>
            </a:r>
            <a:r>
              <a:rPr lang="en-US" dirty="0"/>
              <a:t>, 1914-1915, </a:t>
            </a:r>
            <a:r>
              <a:rPr lang="en-US" dirty="0" smtClean="0"/>
              <a:t>semi-autobiographical; stream-of-consciousness narrative; psychological;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i="1" dirty="0"/>
              <a:t>Ulysses</a:t>
            </a:r>
            <a:r>
              <a:rPr lang="en-US" dirty="0"/>
              <a:t>, 1922; first published in France because of Censorship; major theme: adultery; very loosely based upon Homer’s </a:t>
            </a:r>
            <a:r>
              <a:rPr lang="en-US" i="1" dirty="0"/>
              <a:t>Odyssey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i="1" dirty="0" err="1"/>
              <a:t>Fínnegans</a:t>
            </a:r>
            <a:r>
              <a:rPr lang="en-US" i="1" dirty="0"/>
              <a:t> Wake</a:t>
            </a:r>
            <a:r>
              <a:rPr lang="en-US" dirty="0"/>
              <a:t>, </a:t>
            </a:r>
            <a:r>
              <a:rPr lang="en-US" dirty="0" smtClean="0"/>
              <a:t>1939; narrative and plot are completely obscured; verbal play; experimentation with language, embedded meaning, playful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Dubliners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en-US"/>
              <a:t>Series of short stories</a:t>
            </a:r>
          </a:p>
          <a:p>
            <a:r>
              <a:rPr lang="en-US"/>
              <a:t>His intent was to provide a “moral history” of Ireland</a:t>
            </a:r>
          </a:p>
          <a:p>
            <a:r>
              <a:rPr lang="en-US"/>
              <a:t>Editor objected to the “stark realism—or sordidness—of several scenes”</a:t>
            </a:r>
          </a:p>
          <a:p>
            <a:r>
              <a:rPr lang="en-US"/>
              <a:t>“The Boarding House”: daughter of the home has an affair and gets pregnant; mother forces the young man, a clerk, to marry her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“The Dead”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/>
              <a:t>Gabriel , a professor, goes to an annual New Year’s dinner hosted by his Aunts</a:t>
            </a:r>
          </a:p>
          <a:p>
            <a:r>
              <a:rPr lang="en-US"/>
              <a:t>Alienation: he is out of place in terms of class and also ethnicity; his Irishness is under challenge (Miss Ivors)</a:t>
            </a:r>
          </a:p>
          <a:p>
            <a:r>
              <a:rPr lang="en-US"/>
              <a:t>Epiphany: Song: “The Lass of Aughrim”; Wife, Greta, tells of a young man, Michael Furey, who loved her.</a:t>
            </a:r>
          </a:p>
          <a:p>
            <a:r>
              <a:rPr lang="en-US"/>
              <a:t>Who are “The Dead”? Gabriel and Greta?  The Irish? Everyone?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Portrait of an Artist as a Young Man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Praised by Yeats, H.G. Wells, and Ezra Pound; yet, rejected by every publisher in London</a:t>
            </a:r>
          </a:p>
          <a:p>
            <a:pPr>
              <a:lnSpc>
                <a:spcPct val="90000"/>
              </a:lnSpc>
            </a:pPr>
            <a:r>
              <a:rPr lang="en-US" dirty="0"/>
              <a:t>Published in New York, 1916</a:t>
            </a:r>
          </a:p>
          <a:p>
            <a:pPr>
              <a:lnSpc>
                <a:spcPct val="90000"/>
              </a:lnSpc>
            </a:pPr>
            <a:r>
              <a:rPr lang="en-US" dirty="0"/>
              <a:t>Autobiographical</a:t>
            </a:r>
          </a:p>
          <a:p>
            <a:pPr>
              <a:lnSpc>
                <a:spcPct val="90000"/>
              </a:lnSpc>
            </a:pPr>
            <a:r>
              <a:rPr lang="en-US" dirty="0"/>
              <a:t>Rejection of Family, Religion, and Nation</a:t>
            </a:r>
          </a:p>
          <a:p>
            <a:pPr>
              <a:lnSpc>
                <a:spcPct val="90000"/>
              </a:lnSpc>
            </a:pPr>
            <a:r>
              <a:rPr lang="en-US" dirty="0"/>
              <a:t>Stephen starts out wanting to be a priest; goes through a period of sexual experimentation; has an epiphany and becomes an ascetic; sees a girl and has another epiphany</a:t>
            </a:r>
          </a:p>
          <a:p>
            <a:pPr>
              <a:lnSpc>
                <a:spcPct val="90000"/>
              </a:lnSpc>
            </a:pPr>
            <a:r>
              <a:rPr lang="en-US" dirty="0"/>
              <a:t>Leaves Ireland to go to Paris and pursue writing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Name: Stephan Daedalus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295400"/>
            <a:ext cx="5181600" cy="5562600"/>
          </a:xfrm>
        </p:spPr>
        <p:txBody>
          <a:bodyPr/>
          <a:lstStyle/>
          <a:p>
            <a:r>
              <a:rPr lang="en-US"/>
              <a:t>Greek Myth: Daedalus was an inventor and scientist</a:t>
            </a:r>
          </a:p>
          <a:p>
            <a:r>
              <a:rPr lang="en-US"/>
              <a:t>Represents the aspirations of the Artist</a:t>
            </a:r>
          </a:p>
          <a:p>
            <a:r>
              <a:rPr lang="en-US"/>
              <a:t>The artistic attempt to attain spiritual transcendence and its failure</a:t>
            </a:r>
          </a:p>
          <a:p>
            <a:r>
              <a:rPr lang="en-US"/>
              <a:t>Joyce as a young artist</a:t>
            </a:r>
          </a:p>
        </p:txBody>
      </p:sp>
      <p:pic>
        <p:nvPicPr>
          <p:cNvPr id="16390" name="Picture 6" descr="daedalus-pic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3617913" cy="482917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61F760C1F58F41A8989D8546CB3C62" ma:contentTypeVersion="0" ma:contentTypeDescription="Create a new document." ma:contentTypeScope="" ma:versionID="0338880e2c2d3fe7bd06b06bf433a8a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CFF4760-9894-4E1A-9281-C63A50097F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E3E1FB-747F-40E4-8A5C-ABF9BF1650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CF332D-D921-45A6-90FA-719F365FB69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591</TotalTime>
  <Words>945</Words>
  <Application>Microsoft Office PowerPoint</Application>
  <PresentationFormat>On-screen Show (4:3)</PresentationFormat>
  <Paragraphs>78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Garamond</vt:lpstr>
      <vt:lpstr>Times New Roman</vt:lpstr>
      <vt:lpstr>Wingdings</vt:lpstr>
      <vt:lpstr>Stream</vt:lpstr>
      <vt:lpstr>James Joyce and Modern Fiction</vt:lpstr>
      <vt:lpstr>Biography, 1882-1941</vt:lpstr>
      <vt:lpstr>Early 20th Century Ireland</vt:lpstr>
      <vt:lpstr>Joyce and Modern Art</vt:lpstr>
      <vt:lpstr>Works</vt:lpstr>
      <vt:lpstr>Dubliners</vt:lpstr>
      <vt:lpstr>“The Dead”</vt:lpstr>
      <vt:lpstr>Portrait of an Artist as a Young Man</vt:lpstr>
      <vt:lpstr>Name: Stephan Daedalus</vt:lpstr>
      <vt:lpstr>Ulysses</vt:lpstr>
      <vt:lpstr>Summary of Ulysses</vt:lpstr>
      <vt:lpstr>What does Homer do for Joyce?</vt:lpstr>
      <vt:lpstr>Fínnegans Wake</vt:lpstr>
      <vt:lpstr>Style of Wake</vt:lpstr>
      <vt:lpstr>Summary</vt:lpstr>
    </vt:vector>
  </TitlesOfParts>
  <Company>Monterey Peninsula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Joyce and Modern Fiction</dc:title>
  <dc:creator>ahaffa</dc:creator>
  <cp:lastModifiedBy>AHaffa</cp:lastModifiedBy>
  <cp:revision>37</cp:revision>
  <dcterms:created xsi:type="dcterms:W3CDTF">2004-04-26T18:14:45Z</dcterms:created>
  <dcterms:modified xsi:type="dcterms:W3CDTF">2012-04-04T17:03:43Z</dcterms:modified>
</cp:coreProperties>
</file>